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06A"/>
    <a:srgbClr val="E1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16"/>
    <p:restoredTop sz="94636"/>
  </p:normalViewPr>
  <p:slideViewPr>
    <p:cSldViewPr snapToGrid="0" snapToObjects="1">
      <p:cViewPr varScale="1">
        <p:scale>
          <a:sx n="124" d="100"/>
          <a:sy n="124" d="100"/>
        </p:scale>
        <p:origin x="184" y="1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47" d="100"/>
          <a:sy n="147" d="100"/>
        </p:scale>
        <p:origin x="25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D3BE7-6B22-F940-89A8-7A4000544CA1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B80D3-29FE-2641-A280-D1EB8A5EE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88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5F0D5-68B4-0E4C-9943-FE924F94EF5D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AD2DC-8EF3-CD4D-97F8-9BB7E194B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2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rgbClr val="E1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rgbClr val="083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0C042FDD-1462-0C41-86A7-BCE0C9A165FC}" type="datetime4">
              <a:rPr lang="en-US" smtClean="0"/>
              <a:t>August 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6649" y="6507522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FF32BD0C-1BDC-9F44-A3D6-82C7EC448A6A}" type="datetime4">
              <a:rPr lang="en-US" smtClean="0"/>
              <a:t>August 8,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6649" y="6507522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A3304CE0-D285-3947-B58D-2B16772E2B3B}" type="datetime4">
              <a:rPr lang="en-US" smtClean="0"/>
              <a:t>August 8, 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14899425-FCE1-1048-92AA-BD44F67B2C90}" type="datetime4">
              <a:rPr lang="en-US" smtClean="0"/>
              <a:t>August 8,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66649" y="6507522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2C70B311-6A44-CF49-9400-965B5E12FA8A}" type="datetime4">
              <a:rPr lang="en-US" smtClean="0"/>
              <a:t>August 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6649" y="6507522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99405" y="6544570"/>
            <a:ext cx="3429000" cy="304800"/>
          </a:xfrm>
          <a:prstGeom prst="rect">
            <a:avLst/>
          </a:prstGeom>
        </p:spPr>
        <p:txBody>
          <a:bodyPr/>
          <a:lstStyle/>
          <a:p>
            <a:fld id="{740851FF-2326-E041-8EA4-F901B396B98A}" type="datetime4">
              <a:rPr lang="en-US" smtClean="0"/>
              <a:t>August 8,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6649" y="6507522"/>
            <a:ext cx="3429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8614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3412"/>
            <a:ext cx="7620000" cy="481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rgbClr val="E1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rgbClr val="0830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 flipH="1" flipV="1">
            <a:off x="399011" y="6525491"/>
            <a:ext cx="7770523" cy="1"/>
          </a:xfrm>
          <a:prstGeom prst="line">
            <a:avLst/>
          </a:prstGeom>
          <a:ln w="19050" cmpd="sng">
            <a:solidFill>
              <a:srgbClr val="0830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age result for uncg logo 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10" y="6126163"/>
            <a:ext cx="73183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ootstrap.pypa.io/get-pip.p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ducation.github.com/pack)" TargetMode="External"/><Relationship Id="rId3" Type="http://schemas.openxmlformats.org/officeDocument/2006/relationships/hyperlink" Target="https://www.atlassian.com/software/views/bitbucket-academic-license.js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python.org/notebook.html" TargetMode="External"/><Relationship Id="rId4" Type="http://schemas.openxmlformats.org/officeDocument/2006/relationships/hyperlink" Target="http://ipython.org/ipython-doc/stable/interactive/reference.html#gui-event-loop-support" TargetMode="External"/><Relationship Id="rId5" Type="http://schemas.openxmlformats.org/officeDocument/2006/relationships/hyperlink" Target="http://ipython.org/ipython-doc/stable/interactive/reference.html#embedding-ipython" TargetMode="External"/><Relationship Id="rId6" Type="http://schemas.openxmlformats.org/officeDocument/2006/relationships/hyperlink" Target="http://ipython.org/ipython-doc/stable/parallel/parallel_intro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python.org/ipython-doc/stable/interactive/qtconsol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888/tre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mac" TargetMode="External"/><Relationship Id="rId4" Type="http://schemas.openxmlformats.org/officeDocument/2006/relationships/hyperlink" Target="http://git-scm.com/book/en/v2/Getting-Started-Installing-Git" TargetMode="External"/><Relationship Id="rId5" Type="http://schemas.openxmlformats.org/officeDocument/2006/relationships/hyperlink" Target="http://rogerdudler.github.io/git-guide/" TargetMode="External"/><Relationship Id="rId6" Type="http://schemas.openxmlformats.org/officeDocument/2006/relationships/hyperlink" Target="http://slides.com/moji3000/git_presentation/fullscreen#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sysgit.github.i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820972"/>
            <a:ext cx="7772400" cy="4184870"/>
          </a:xfrm>
        </p:spPr>
        <p:txBody>
          <a:bodyPr/>
          <a:lstStyle/>
          <a:p>
            <a:r>
              <a:rPr lang="en-US" sz="3600" smtClean="0"/>
              <a:t>Data Science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65489"/>
            <a:ext cx="6858000" cy="914400"/>
          </a:xfrm>
        </p:spPr>
        <p:txBody>
          <a:bodyPr/>
          <a:lstStyle/>
          <a:p>
            <a:r>
              <a:rPr lang="en-US" dirty="0" smtClean="0"/>
              <a:t>CSC 495/663</a:t>
            </a:r>
            <a:endParaRPr lang="en-US" dirty="0"/>
          </a:p>
        </p:txBody>
      </p:sp>
      <p:pic>
        <p:nvPicPr>
          <p:cNvPr id="2058" name="Picture 10" descr="mage result for uncg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567" y="6018414"/>
            <a:ext cx="1365089" cy="74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1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Change a file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Commit the changes made to a file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3" name="Picture 2" descr="Screen Shot 2015-07-17 at 12.42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74" y="2264493"/>
            <a:ext cx="4813300" cy="1866900"/>
          </a:xfrm>
          <a:prstGeom prst="rect">
            <a:avLst/>
          </a:prstGeom>
        </p:spPr>
      </p:pic>
      <p:pic>
        <p:nvPicPr>
          <p:cNvPr id="6" name="Picture 5" descr="Screen Shot 2015-07-17 at 12.43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5" y="5168448"/>
            <a:ext cx="594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Push head to include the new commit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 descr="Screen Shot 2015-07-17 at 12.5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96" y="2087664"/>
            <a:ext cx="4832197" cy="42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Show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 descr="Screen Shot 2015-07-17 at 12.45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67" y="1398622"/>
            <a:ext cx="4635500" cy="3530600"/>
          </a:xfrm>
          <a:prstGeom prst="rect">
            <a:avLst/>
          </a:prstGeom>
        </p:spPr>
      </p:pic>
      <p:pic>
        <p:nvPicPr>
          <p:cNvPr id="7" name="Picture 6" descr="Screen Shot 2015-07-17 at 12.52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77" y="5384375"/>
            <a:ext cx="4318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6" name="Picture 5" descr="Screen Shot 2015-07-17 at 12.43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149798"/>
            <a:ext cx="7869708" cy="890276"/>
          </a:xfrm>
          <a:prstGeom prst="rect">
            <a:avLst/>
          </a:prstGeom>
        </p:spPr>
      </p:pic>
      <p:pic>
        <p:nvPicPr>
          <p:cNvPr id="8" name="Picture 7" descr="Screen Shot 2015-07-17 at 12.43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4" y="2460828"/>
            <a:ext cx="8465739" cy="31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Get new updates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5-07-17 at 1.2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10" y="687634"/>
            <a:ext cx="5491925" cy="56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 descr="Screen Shot 2015-07-17 at 1.1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8" y="2327691"/>
            <a:ext cx="7793229" cy="24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push branch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5-07-17 at 1.2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00" y="2131526"/>
            <a:ext cx="5537200" cy="431800"/>
          </a:xfrm>
          <a:prstGeom prst="rect">
            <a:avLst/>
          </a:prstGeom>
        </p:spPr>
      </p:pic>
      <p:pic>
        <p:nvPicPr>
          <p:cNvPr id="6" name="Picture 5" descr="Screen Shot 2015-07-17 at 1.24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64" y="3206590"/>
            <a:ext cx="4140200" cy="685800"/>
          </a:xfrm>
          <a:prstGeom prst="rect">
            <a:avLst/>
          </a:prstGeom>
        </p:spPr>
      </p:pic>
      <p:pic>
        <p:nvPicPr>
          <p:cNvPr id="8" name="Picture 7" descr="Screen Shot 2015-07-17 at 1.24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00" y="4879055"/>
            <a:ext cx="56134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merge branch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 descr="Screen Shot 2015-07-17 at 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40" y="1741008"/>
            <a:ext cx="4927600" cy="685800"/>
          </a:xfrm>
          <a:prstGeom prst="rect">
            <a:avLst/>
          </a:prstGeom>
        </p:spPr>
      </p:pic>
      <p:pic>
        <p:nvPicPr>
          <p:cNvPr id="7" name="Picture 6" descr="Screen Shot 2015-07-17 at 1.5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67" y="2667286"/>
            <a:ext cx="4263705" cy="36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Pip?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Package manager to install python libraries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pip install </a:t>
            </a:r>
            <a:r>
              <a:rPr lang="en-US" dirty="0" smtClean="0"/>
              <a:t>&lt;some</a:t>
            </a:r>
            <a:r>
              <a:rPr lang="en-US" dirty="0"/>
              <a:t>-package-</a:t>
            </a:r>
            <a:r>
              <a:rPr lang="en-US" dirty="0" smtClean="0"/>
              <a:t>name&gt;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to install pip?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Linux (</a:t>
            </a:r>
            <a:r>
              <a:rPr lang="en-US" dirty="0" err="1" smtClean="0"/>
              <a:t>ubuntu</a:t>
            </a:r>
            <a:r>
              <a:rPr lang="en-US" dirty="0" smtClean="0"/>
              <a:t>)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apt-get install python-</a:t>
            </a:r>
            <a:r>
              <a:rPr lang="en-US" dirty="0" smtClean="0"/>
              <a:t>pip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Mac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easy_install</a:t>
            </a:r>
            <a:r>
              <a:rPr lang="en-US" dirty="0" smtClean="0"/>
              <a:t> pip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Download get-</a:t>
            </a:r>
            <a:r>
              <a:rPr lang="en-US" dirty="0" err="1" smtClean="0"/>
              <a:t>pip.py</a:t>
            </a:r>
            <a:r>
              <a:rPr lang="en-US" dirty="0" smtClean="0"/>
              <a:t> from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://bootstrap.pypa.io/get-</a:t>
            </a:r>
            <a:r>
              <a:rPr lang="en-US" dirty="0" smtClean="0">
                <a:hlinkClick r:id="rId2"/>
              </a:rPr>
              <a:t>pip.py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Pip install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/>
              <a:t>python get-</a:t>
            </a:r>
            <a:r>
              <a:rPr lang="en-US" dirty="0" err="1"/>
              <a:t>pip.py</a:t>
            </a:r>
            <a:r>
              <a:rPr lang="en-US" dirty="0"/>
              <a:t> --no-index --find-links=/local/</a:t>
            </a:r>
            <a:r>
              <a:rPr lang="en-US" dirty="0" smtClean="0"/>
              <a:t>copies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/>
              <a:t>python get-</a:t>
            </a:r>
            <a:r>
              <a:rPr lang="en-US" dirty="0" err="1"/>
              <a:t>pip.py</a:t>
            </a:r>
            <a:r>
              <a:rPr lang="en-US" dirty="0"/>
              <a:t> </a:t>
            </a:r>
            <a:r>
              <a:rPr lang="en-US" dirty="0" smtClean="0"/>
              <a:t>–user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Upgrade pip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pip install -U pip</a:t>
            </a:r>
            <a:endParaRPr lang="en-US" dirty="0" smtClean="0"/>
          </a:p>
          <a:p>
            <a:pPr marL="1485900" lvl="2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95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Virtual Environment?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Dependencies relevant to project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Local to projects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Easy to do pip-freeze and get the requirements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Solves </a:t>
            </a:r>
            <a:r>
              <a:rPr lang="en-US" dirty="0"/>
              <a:t>“Project X depends on version 1.x but, Project Y needs 4.x</a:t>
            </a:r>
            <a:r>
              <a:rPr lang="en-US" dirty="0" smtClean="0"/>
              <a:t>”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Helps in re-producible projects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Steps</a:t>
            </a:r>
          </a:p>
          <a:p>
            <a:pPr marL="914400" lvl="1" indent="-457200"/>
            <a:r>
              <a:rPr lang="en-US" dirty="0" smtClean="0"/>
              <a:t>Install </a:t>
            </a:r>
            <a:r>
              <a:rPr lang="en-US" dirty="0" err="1" smtClean="0"/>
              <a:t>virtualenv</a:t>
            </a:r>
            <a:r>
              <a:rPr lang="en-US" dirty="0" smtClean="0"/>
              <a:t> and </a:t>
            </a:r>
            <a:r>
              <a:rPr lang="en-US" dirty="0" err="1" smtClean="0"/>
              <a:t>virtualenvwrapper</a:t>
            </a:r>
            <a:r>
              <a:rPr lang="en-US" dirty="0" smtClean="0"/>
              <a:t> (makes it much easier to work with </a:t>
            </a:r>
            <a:r>
              <a:rPr lang="en-US" dirty="0" err="1" smtClean="0"/>
              <a:t>virtualenv</a:t>
            </a:r>
            <a:r>
              <a:rPr lang="en-US" dirty="0" smtClean="0"/>
              <a:t>)</a:t>
            </a:r>
          </a:p>
          <a:p>
            <a:pPr marL="1600200" lvl="2" indent="-457200"/>
            <a:r>
              <a:rPr lang="en-US" dirty="0" smtClean="0"/>
              <a:t>Linux or Mac</a:t>
            </a:r>
          </a:p>
          <a:p>
            <a:pPr marL="2057400" lvl="3" indent="-457200"/>
            <a:r>
              <a:rPr lang="en-US" dirty="0" smtClean="0"/>
              <a:t>pip install </a:t>
            </a:r>
            <a:r>
              <a:rPr lang="en-US" dirty="0" err="1" smtClean="0"/>
              <a:t>virtualenv</a:t>
            </a:r>
            <a:endParaRPr lang="en-US" dirty="0" smtClean="0"/>
          </a:p>
          <a:p>
            <a:pPr marL="2057400" lvl="3" indent="-457200"/>
            <a:r>
              <a:rPr lang="en-US" dirty="0"/>
              <a:t>pip install </a:t>
            </a:r>
            <a:r>
              <a:rPr lang="en-US" dirty="0" err="1" smtClean="0"/>
              <a:t>virtualenvwrapper</a:t>
            </a:r>
            <a:endParaRPr lang="en-US" dirty="0" smtClean="0"/>
          </a:p>
          <a:p>
            <a:pPr marL="1600200" lvl="2" indent="-457200"/>
            <a:r>
              <a:rPr lang="en-US" dirty="0" smtClean="0"/>
              <a:t>Windows</a:t>
            </a:r>
          </a:p>
          <a:p>
            <a:pPr marL="2057400" lvl="3" indent="-457200"/>
            <a:r>
              <a:rPr lang="en-US" dirty="0"/>
              <a:t>pip install </a:t>
            </a:r>
            <a:r>
              <a:rPr lang="en-US" dirty="0" err="1"/>
              <a:t>virtualenvwrapper</a:t>
            </a:r>
            <a:r>
              <a:rPr lang="en-US" dirty="0"/>
              <a:t>-</a:t>
            </a:r>
            <a:r>
              <a:rPr lang="en-US" dirty="0" smtClean="0"/>
              <a:t>win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1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Distributed Version / Revision Control System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Large projects – </a:t>
            </a:r>
            <a:r>
              <a:rPr lang="en-US" dirty="0"/>
              <a:t>M</a:t>
            </a:r>
            <a:r>
              <a:rPr lang="en-US" dirty="0" smtClean="0"/>
              <a:t>ultiple members/coders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Software development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Decentralized, Fast, Flexible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Servers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GitHub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education.github.com/pack)</a:t>
            </a:r>
            <a:endParaRPr lang="en-US" dirty="0" smtClean="0"/>
          </a:p>
          <a:p>
            <a:pPr marL="1485900" lvl="2" indent="-342900">
              <a:buFont typeface="Arial"/>
              <a:buChar char="•"/>
            </a:pPr>
            <a:r>
              <a:rPr lang="en-US" i="1" dirty="0" smtClean="0"/>
              <a:t>We are going to be using GitHub – Get an account</a:t>
            </a:r>
            <a:endParaRPr lang="en-US" i="1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BitBucket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www.atlassian.com/software/views/bitbucket-academic-license.jsp</a:t>
            </a:r>
            <a:r>
              <a:rPr lang="en-US" dirty="0" smtClean="0"/>
              <a:t>)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….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Tools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Command line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Tower, </a:t>
            </a:r>
            <a:r>
              <a:rPr lang="en-US" dirty="0" err="1" smtClean="0"/>
              <a:t>Github</a:t>
            </a:r>
            <a:r>
              <a:rPr lang="en-US" dirty="0" smtClean="0"/>
              <a:t> (windows, mac), </a:t>
            </a:r>
            <a:r>
              <a:rPr lang="en-US" dirty="0" err="1" smtClean="0"/>
              <a:t>Gitbox</a:t>
            </a:r>
            <a:r>
              <a:rPr lang="en-US" dirty="0" smtClean="0"/>
              <a:t>, </a:t>
            </a:r>
            <a:r>
              <a:rPr lang="en-US" dirty="0" err="1" smtClean="0"/>
              <a:t>SourceTree</a:t>
            </a:r>
            <a:endParaRPr lang="en-US" dirty="0" smtClean="0"/>
          </a:p>
          <a:p>
            <a:r>
              <a:rPr lang="en-US" dirty="0"/>
              <a:t>	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Steps</a:t>
            </a:r>
          </a:p>
          <a:p>
            <a:pPr marL="914400" lvl="1" indent="-457200"/>
            <a:r>
              <a:rPr lang="en-US" dirty="0" smtClean="0"/>
              <a:t>Set your home environment</a:t>
            </a:r>
          </a:p>
          <a:p>
            <a:pPr marL="1600200" lvl="2" indent="-457200"/>
            <a:r>
              <a:rPr lang="en-US" dirty="0"/>
              <a:t>export WORKON_HOME=~/</a:t>
            </a:r>
            <a:r>
              <a:rPr lang="en-US" dirty="0" err="1"/>
              <a:t>Envs</a:t>
            </a:r>
            <a:r>
              <a:rPr lang="en-US" dirty="0"/>
              <a:t> </a:t>
            </a:r>
          </a:p>
          <a:p>
            <a:pPr marL="1600200" lvl="2" indent="-457200"/>
            <a:r>
              <a:rPr lang="en-US" dirty="0" smtClean="0"/>
              <a:t>source </a:t>
            </a: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 smtClean="0"/>
              <a:t>virtualenvwrapper.sh</a:t>
            </a:r>
            <a:endParaRPr lang="en-US" dirty="0" smtClean="0"/>
          </a:p>
          <a:p>
            <a:pPr marL="914400" lvl="1" indent="-457200"/>
            <a:r>
              <a:rPr lang="en-US" dirty="0" smtClean="0"/>
              <a:t>Create a project directory</a:t>
            </a:r>
          </a:p>
          <a:p>
            <a:pPr marL="1600200" lvl="2" indent="-457200"/>
            <a:r>
              <a:rPr lang="en-US" dirty="0" err="1" smtClean="0"/>
              <a:t>mkdir</a:t>
            </a:r>
            <a:r>
              <a:rPr lang="en-US" dirty="0" smtClean="0"/>
              <a:t> assignment_1</a:t>
            </a:r>
          </a:p>
          <a:p>
            <a:pPr marL="1600200" lvl="2" indent="-457200"/>
            <a:r>
              <a:rPr lang="en-US" dirty="0" smtClean="0"/>
              <a:t>cd assignment_1</a:t>
            </a:r>
          </a:p>
          <a:p>
            <a:pPr marL="914400" lvl="1" indent="-457200"/>
            <a:r>
              <a:rPr lang="en-US" dirty="0" smtClean="0"/>
              <a:t>Create virtual environments</a:t>
            </a:r>
          </a:p>
          <a:p>
            <a:pPr marL="1600200" lvl="2" indent="-457200"/>
            <a:r>
              <a:rPr lang="en-US" dirty="0" err="1"/>
              <a:t>mkvirtualenv</a:t>
            </a:r>
            <a:r>
              <a:rPr lang="en-US" dirty="0"/>
              <a:t> </a:t>
            </a:r>
            <a:r>
              <a:rPr lang="en-US" dirty="0" smtClean="0"/>
              <a:t>assignment_1</a:t>
            </a:r>
          </a:p>
          <a:p>
            <a:pPr marL="1600200" lvl="2" indent="-457200"/>
            <a:r>
              <a:rPr lang="en-US" dirty="0" err="1" smtClean="0"/>
              <a:t>workon</a:t>
            </a:r>
            <a:r>
              <a:rPr lang="en-US" dirty="0" smtClean="0"/>
              <a:t> assignment_1</a:t>
            </a:r>
          </a:p>
          <a:p>
            <a:pPr marL="914400" lvl="1" indent="-457200"/>
            <a:r>
              <a:rPr lang="en-US" dirty="0" smtClean="0"/>
              <a:t>List all environments</a:t>
            </a:r>
          </a:p>
          <a:p>
            <a:pPr marL="1600200" lvl="2" indent="-457200"/>
            <a:r>
              <a:rPr lang="en-US" dirty="0" err="1" smtClean="0"/>
              <a:t>lsvirtualenv</a:t>
            </a:r>
            <a:endParaRPr lang="en-US" dirty="0" smtClean="0"/>
          </a:p>
          <a:p>
            <a:pPr marL="914400" lvl="1" indent="-457200"/>
            <a:r>
              <a:rPr lang="en-US" dirty="0" smtClean="0"/>
              <a:t>List all packages</a:t>
            </a:r>
          </a:p>
          <a:p>
            <a:pPr marL="1600200" lvl="2" indent="-457200"/>
            <a:r>
              <a:rPr lang="en-US" dirty="0" err="1"/>
              <a:t>lssitepackages</a:t>
            </a: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http://</a:t>
            </a:r>
            <a:r>
              <a:rPr lang="en-US" dirty="0" err="1"/>
              <a:t>docs.python-guide.org</a:t>
            </a:r>
            <a:r>
              <a:rPr lang="en-US" dirty="0"/>
              <a:t>/en/latest/</a:t>
            </a:r>
            <a:r>
              <a:rPr lang="en-US" dirty="0" err="1"/>
              <a:t>dev</a:t>
            </a:r>
            <a:r>
              <a:rPr lang="en-US" dirty="0"/>
              <a:t>/</a:t>
            </a:r>
            <a:r>
              <a:rPr lang="en-US" dirty="0" err="1"/>
              <a:t>virtualenvs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80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Virtual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Get the requirements of project</a:t>
            </a:r>
          </a:p>
          <a:p>
            <a:pPr marL="914400" lvl="1" indent="-457200">
              <a:buFont typeface="Arial"/>
              <a:buChar char="•"/>
            </a:pPr>
            <a:r>
              <a:rPr lang="en-US" dirty="0" smtClean="0"/>
              <a:t>Inside </a:t>
            </a:r>
            <a:r>
              <a:rPr lang="en-US" dirty="0"/>
              <a:t>the project directory</a:t>
            </a:r>
            <a:endParaRPr lang="en-US" dirty="0" smtClean="0"/>
          </a:p>
          <a:p>
            <a:pPr marL="1600200" lvl="2" indent="-457200">
              <a:buFont typeface="Arial"/>
              <a:buChar char="•"/>
            </a:pPr>
            <a:r>
              <a:rPr lang="en-US" dirty="0" smtClean="0"/>
              <a:t>pip freeze </a:t>
            </a:r>
          </a:p>
          <a:p>
            <a:pPr marL="1600200" lvl="2" indent="-457200">
              <a:buFont typeface="Arial"/>
              <a:buChar char="•"/>
            </a:pPr>
            <a:r>
              <a:rPr lang="en-US" dirty="0"/>
              <a:t>pip freeze </a:t>
            </a:r>
            <a:r>
              <a:rPr lang="en-US" dirty="0" smtClean="0"/>
              <a:t>&gt; </a:t>
            </a:r>
            <a:r>
              <a:rPr lang="en-US" dirty="0" err="1" smtClean="0"/>
              <a:t>requirements.txt</a:t>
            </a:r>
            <a:endParaRPr lang="en-US" dirty="0" smtClean="0"/>
          </a:p>
          <a:p>
            <a:pPr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Install build dependencies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Ubuntu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python-</a:t>
            </a:r>
            <a:r>
              <a:rPr lang="en-US" dirty="0" err="1"/>
              <a:t>numpy</a:t>
            </a:r>
            <a:r>
              <a:rPr lang="en-US" dirty="0"/>
              <a:t> python-</a:t>
            </a:r>
            <a:r>
              <a:rPr lang="en-US" dirty="0" err="1"/>
              <a:t>scipy</a:t>
            </a:r>
            <a:r>
              <a:rPr lang="en-US" dirty="0"/>
              <a:t> python-</a:t>
            </a:r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err="1"/>
              <a:t>ipython</a:t>
            </a:r>
            <a:r>
              <a:rPr lang="en-US" dirty="0"/>
              <a:t>-notebook python-pandas python-</a:t>
            </a:r>
            <a:r>
              <a:rPr lang="en-US" dirty="0" err="1"/>
              <a:t>sympy</a:t>
            </a:r>
            <a:r>
              <a:rPr lang="en-US" dirty="0"/>
              <a:t> python-</a:t>
            </a:r>
            <a:r>
              <a:rPr lang="en-US" dirty="0" smtClean="0"/>
              <a:t>nose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libfreetype6-dev </a:t>
            </a:r>
            <a:r>
              <a:rPr lang="en-US" dirty="0" err="1"/>
              <a:t>libpng-</a:t>
            </a:r>
            <a:r>
              <a:rPr lang="en-US" dirty="0" err="1" smtClean="0"/>
              <a:t>dev</a:t>
            </a:r>
            <a:endParaRPr lang="en-US" dirty="0" smtClean="0"/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pip install pandas,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Mac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Use pip to install pandas,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2" indent="0">
              <a:buNone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Install </a:t>
            </a:r>
            <a:r>
              <a:rPr lang="en-US" dirty="0" err="1" smtClean="0"/>
              <a:t>gcc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Ubuntu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 smtClean="0"/>
              <a:t>gcc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Mac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brew install </a:t>
            </a:r>
            <a:r>
              <a:rPr lang="en-US" dirty="0" err="1" smtClean="0"/>
              <a:t>gcc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Install g++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Ubuntu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smtClean="0"/>
              <a:t>g++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6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Wide array of libraries for most of the applications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Numerical (</a:t>
            </a:r>
            <a:r>
              <a:rPr lang="en-US" dirty="0" err="1" smtClean="0"/>
              <a:t>NumPy</a:t>
            </a:r>
            <a:r>
              <a:rPr lang="en-US" dirty="0" smtClean="0"/>
              <a:t>, Pandas)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Scientific (</a:t>
            </a:r>
            <a:r>
              <a:rPr lang="en-US" dirty="0" err="1" smtClean="0"/>
              <a:t>SciPy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Machine Learning (</a:t>
            </a:r>
            <a:r>
              <a:rPr lang="en-US" dirty="0" err="1" smtClean="0"/>
              <a:t>Sci</a:t>
            </a:r>
            <a:r>
              <a:rPr lang="en-US" dirty="0" smtClean="0"/>
              <a:t>-Kit, </a:t>
            </a:r>
            <a:r>
              <a:rPr lang="en-US" dirty="0" err="1" smtClean="0"/>
              <a:t>PyBrain</a:t>
            </a:r>
            <a:r>
              <a:rPr lang="en-US" dirty="0" smtClean="0"/>
              <a:t>, </a:t>
            </a:r>
            <a:r>
              <a:rPr lang="en-US" dirty="0" err="1" smtClean="0"/>
              <a:t>Gensim</a:t>
            </a:r>
            <a:r>
              <a:rPr lang="en-US" dirty="0" smtClean="0"/>
              <a:t>, NLTK)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Visualization (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Database ORM (</a:t>
            </a:r>
            <a:r>
              <a:rPr lang="en-US" dirty="0" err="1" smtClean="0"/>
              <a:t>SQLAlchemy</a:t>
            </a:r>
            <a:r>
              <a:rPr lang="en-US" dirty="0" smtClean="0"/>
              <a:t>, </a:t>
            </a:r>
            <a:r>
              <a:rPr lang="en-US" dirty="0" err="1" smtClean="0"/>
              <a:t>PyMongo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Big Data (</a:t>
            </a:r>
            <a:r>
              <a:rPr lang="en-US" dirty="0" err="1" smtClean="0"/>
              <a:t>PySpark</a:t>
            </a:r>
            <a:r>
              <a:rPr lang="en-US" dirty="0" smtClean="0"/>
              <a:t>, </a:t>
            </a:r>
            <a:r>
              <a:rPr lang="en-US" dirty="0" err="1" smtClean="0"/>
              <a:t>HadooPy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Easy to learn (in comparison to let say R)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Multi-Processing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Preferred language of choice for Data Scientists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9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/>
              <a:t>IPython</a:t>
            </a:r>
            <a:r>
              <a:rPr lang="en-US" dirty="0"/>
              <a:t> provides a rich architecture for interactive computing with: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Powerful interactive shells (terminal and </a:t>
            </a:r>
            <a:r>
              <a:rPr lang="en-US" dirty="0">
                <a:hlinkClick r:id="rId2"/>
              </a:rPr>
              <a:t>Qt-based</a:t>
            </a:r>
            <a:r>
              <a:rPr lang="en-US" dirty="0"/>
              <a:t>).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 browser-based </a:t>
            </a:r>
            <a:r>
              <a:rPr lang="en-US" dirty="0">
                <a:hlinkClick r:id="rId3"/>
              </a:rPr>
              <a:t>notebook</a:t>
            </a:r>
            <a:r>
              <a:rPr lang="en-US" dirty="0"/>
              <a:t> with support for code, rich text, mathematical expressions, inline plots and other rich media.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Support for interactive data visualization and use of </a:t>
            </a:r>
            <a:r>
              <a:rPr lang="en-US" dirty="0">
                <a:hlinkClick r:id="rId4"/>
              </a:rPr>
              <a:t>GUI toolkits</a:t>
            </a:r>
            <a:r>
              <a:rPr lang="en-US" dirty="0"/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Flexible, </a:t>
            </a:r>
            <a:r>
              <a:rPr lang="en-US" dirty="0">
                <a:hlinkClick r:id="rId5"/>
              </a:rPr>
              <a:t>embeddable</a:t>
            </a:r>
            <a:r>
              <a:rPr lang="en-US" dirty="0"/>
              <a:t> interpreters to load into your own projects.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Easy to use, high performance tools for </a:t>
            </a:r>
            <a:r>
              <a:rPr lang="en-US" dirty="0">
                <a:hlinkClick r:id="rId6"/>
              </a:rPr>
              <a:t>parallel computing</a:t>
            </a:r>
            <a:r>
              <a:rPr lang="en-US" dirty="0"/>
              <a:t>.</a:t>
            </a:r>
          </a:p>
          <a:p>
            <a:pPr lvl="1" indent="0">
              <a:buNone/>
            </a:pPr>
            <a:r>
              <a:rPr lang="en-US" dirty="0"/>
              <a:t>				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ipython.org</a:t>
            </a:r>
            <a:r>
              <a:rPr lang="en-US" dirty="0"/>
              <a:t>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pPr lvl="1" indent="0">
              <a:buNone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373372"/>
            <a:ext cx="7620000" cy="490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Runs code in a web-browser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Stored in a </a:t>
            </a:r>
            <a:r>
              <a:rPr lang="en-US" dirty="0" err="1" smtClean="0"/>
              <a:t>json</a:t>
            </a:r>
            <a:r>
              <a:rPr lang="en-US" dirty="0" smtClean="0"/>
              <a:t> format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Allows for code and text (</a:t>
            </a:r>
            <a:r>
              <a:rPr lang="en-US" dirty="0" err="1" smtClean="0"/>
              <a:t>MarkDown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Has Debugger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Has Checkpoint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Sharing / </a:t>
            </a:r>
            <a:r>
              <a:rPr lang="en-US" dirty="0"/>
              <a:t>Co-</a:t>
            </a:r>
            <a:r>
              <a:rPr lang="en-US" dirty="0" smtClean="0"/>
              <a:t>editing is a lot easier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Has access to all python libraries (locally imported and system installed)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All your assignments are going to be in that.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pPr lvl="1" indent="0">
              <a:buNone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373372"/>
            <a:ext cx="7620000" cy="4905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Installation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pip install </a:t>
            </a:r>
            <a:r>
              <a:rPr lang="en-US" dirty="0" err="1" smtClean="0"/>
              <a:t>ipython</a:t>
            </a:r>
            <a:r>
              <a:rPr lang="en-US" dirty="0" smtClean="0"/>
              <a:t>[notebook]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Install all dependencies</a:t>
            </a:r>
          </a:p>
          <a:p>
            <a:endParaRPr lang="en-US" dirty="0"/>
          </a:p>
          <a:p>
            <a:r>
              <a:rPr lang="en-US" dirty="0" smtClean="0"/>
              <a:t>Run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Locally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Remote Server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err="1"/>
              <a:t>ipython</a:t>
            </a:r>
            <a:r>
              <a:rPr lang="en-US" dirty="0"/>
              <a:t> notebook --no-browser --port</a:t>
            </a:r>
            <a:r>
              <a:rPr lang="en-US" dirty="0" smtClean="0"/>
              <a:t>=8888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Starts at home directory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http://localhost:8888/</a:t>
            </a:r>
            <a:r>
              <a:rPr lang="en-US" dirty="0" smtClean="0">
                <a:hlinkClick r:id="rId2"/>
              </a:rPr>
              <a:t>tree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.</a:t>
            </a:r>
            <a:r>
              <a:rPr lang="en-US" dirty="0" err="1" smtClean="0"/>
              <a:t>ipynb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Ipython</a:t>
            </a:r>
            <a:r>
              <a:rPr lang="en-US" dirty="0" smtClean="0"/>
              <a:t> and Python Basics</a:t>
            </a:r>
          </a:p>
        </p:txBody>
      </p:sp>
    </p:spTree>
    <p:extLst>
      <p:ext uri="{BB962C8B-B14F-4D97-AF65-F5344CB8AC3E}">
        <p14:creationId xmlns:p14="http://schemas.microsoft.com/office/powerpoint/2010/main" val="151358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4544219" cy="4905191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Current requirements (Installed </a:t>
            </a:r>
            <a:r>
              <a:rPr lang="en-US" dirty="0" err="1" smtClean="0"/>
              <a:t>IPython</a:t>
            </a:r>
            <a:r>
              <a:rPr lang="en-US" dirty="0" smtClean="0"/>
              <a:t>,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, Pandas)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backports.ssl</a:t>
            </a:r>
            <a:r>
              <a:rPr lang="en-US" sz="2400" dirty="0"/>
              <a:t>-match-hostname==3.4.0.2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certifi</a:t>
            </a:r>
            <a:r>
              <a:rPr lang="en-US" sz="2400" dirty="0"/>
              <a:t>==2015.4.28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decorator==4.0.2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funcsigs</a:t>
            </a:r>
            <a:r>
              <a:rPr lang="en-US" sz="2400" dirty="0"/>
              <a:t>==0.4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functools32==3.2.3.post2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ipykernel</a:t>
            </a:r>
            <a:r>
              <a:rPr lang="en-US" sz="2400" dirty="0"/>
              <a:t>==4.0.3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ipython</a:t>
            </a:r>
            <a:r>
              <a:rPr lang="en-US" sz="2400" dirty="0"/>
              <a:t>==4.0.0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ipython-genutils</a:t>
            </a:r>
            <a:r>
              <a:rPr lang="en-US" sz="2400" dirty="0"/>
              <a:t>==0.1.0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Jinja2==2.8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jsonschema</a:t>
            </a:r>
            <a:r>
              <a:rPr lang="en-US" sz="2400" dirty="0"/>
              <a:t>==2.5.1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jupyter</a:t>
            </a:r>
            <a:r>
              <a:rPr lang="en-US" sz="2400" dirty="0"/>
              <a:t>-client==4.0.0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jupyter</a:t>
            </a:r>
            <a:r>
              <a:rPr lang="en-US" sz="2400" dirty="0"/>
              <a:t>-core==4.0.4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MarkupSafe</a:t>
            </a:r>
            <a:r>
              <a:rPr lang="en-US" sz="2400" dirty="0"/>
              <a:t>==0.23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matplotlib</a:t>
            </a:r>
            <a:r>
              <a:rPr lang="en-US" sz="2400" dirty="0"/>
              <a:t>==1.4.3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mistune==0.7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mock==1.3.0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/>
              <a:t>nbconvert</a:t>
            </a:r>
            <a:r>
              <a:rPr lang="en-US" sz="2400" dirty="0"/>
              <a:t>==4.0.0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5028" y="1477813"/>
            <a:ext cx="3859289" cy="5221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/>
              <a:buChar char="•"/>
            </a:pPr>
            <a:r>
              <a:rPr lang="en-US" sz="3800" dirty="0" err="1"/>
              <a:t>nbformat</a:t>
            </a:r>
            <a:r>
              <a:rPr lang="en-US" sz="3800" dirty="0"/>
              <a:t>==4.0.0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nose==1.3.7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notebook==4.0.2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numpy</a:t>
            </a:r>
            <a:r>
              <a:rPr lang="en-US" sz="3800" dirty="0"/>
              <a:t>==1.9.2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pandas==0.16.2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path.py</a:t>
            </a:r>
            <a:r>
              <a:rPr lang="en-US" sz="3800" dirty="0"/>
              <a:t>==7.6.1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pbr</a:t>
            </a:r>
            <a:r>
              <a:rPr lang="en-US" sz="3800" dirty="0"/>
              <a:t>==1.6.0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pexpect</a:t>
            </a:r>
            <a:r>
              <a:rPr lang="en-US" sz="3800" dirty="0"/>
              <a:t>==3.3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pickleshare</a:t>
            </a:r>
            <a:r>
              <a:rPr lang="en-US" sz="3800" dirty="0"/>
              <a:t>==0.5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ptyprocess</a:t>
            </a:r>
            <a:r>
              <a:rPr lang="en-US" sz="3800" dirty="0"/>
              <a:t>==0.5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Pygments</a:t>
            </a:r>
            <a:r>
              <a:rPr lang="en-US" sz="3800" dirty="0"/>
              <a:t>==2.0.2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pyparsing</a:t>
            </a:r>
            <a:r>
              <a:rPr lang="en-US" sz="3800" dirty="0"/>
              <a:t>==2.0.3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python-</a:t>
            </a:r>
            <a:r>
              <a:rPr lang="en-US" sz="3800" dirty="0" err="1"/>
              <a:t>dateutil</a:t>
            </a:r>
            <a:r>
              <a:rPr lang="en-US" sz="3800" dirty="0"/>
              <a:t>==2.4.2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pytz</a:t>
            </a:r>
            <a:r>
              <a:rPr lang="en-US" sz="3800" dirty="0"/>
              <a:t>==2015.4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pyzmq</a:t>
            </a:r>
            <a:r>
              <a:rPr lang="en-US" sz="3800" dirty="0"/>
              <a:t>==14.7.0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scipy</a:t>
            </a:r>
            <a:r>
              <a:rPr lang="en-US" sz="3800" dirty="0"/>
              <a:t>==0.16.0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simplegeneric</a:t>
            </a:r>
            <a:r>
              <a:rPr lang="en-US" sz="3800" dirty="0"/>
              <a:t>==0.8.1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six==1.9.0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terminado</a:t>
            </a:r>
            <a:r>
              <a:rPr lang="en-US" sz="3800" dirty="0"/>
              <a:t>==0.5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tornado==4.2.1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 err="1"/>
              <a:t>traitlets</a:t>
            </a:r>
            <a:r>
              <a:rPr lang="en-US" sz="3800" dirty="0"/>
              <a:t>==4.0.0</a:t>
            </a:r>
          </a:p>
          <a:p>
            <a:pPr marL="800100" lvl="1" indent="-342900">
              <a:buFont typeface="Arial"/>
              <a:buChar char="•"/>
            </a:pPr>
            <a:r>
              <a:rPr lang="en-US" sz="3800" dirty="0"/>
              <a:t>wheel==0.24.0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401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Windows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2"/>
              </a:rPr>
              <a:t>http://msysgit.github.io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Mac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3"/>
              </a:rPr>
              <a:t>http://git-scm.com/download/</a:t>
            </a:r>
            <a:r>
              <a:rPr lang="en-US" dirty="0" smtClean="0">
                <a:hlinkClick r:id="rId3"/>
              </a:rPr>
              <a:t>mac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Linux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4"/>
              </a:rPr>
              <a:t>http://git-scm.com/book/en/v2/Getting-Started-Installing-</a:t>
            </a:r>
            <a:r>
              <a:rPr lang="en-US" dirty="0" smtClean="0">
                <a:hlinkClick r:id="rId4"/>
              </a:rPr>
              <a:t>Git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Guide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5"/>
              </a:rPr>
              <a:t>http://rogerdudler.github.io/git-guide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>
                <a:hlinkClick r:id="rId6"/>
              </a:rPr>
              <a:t>http://slides.com/moji3000/git_presentation/fullscreen#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7" name="Picture 6" descr="Screen Shot 2015-07-17 at 11.42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84" y="1014153"/>
            <a:ext cx="5702418" cy="52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Add your user name and email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US" dirty="0"/>
          </a:p>
        </p:txBody>
      </p:sp>
      <p:pic>
        <p:nvPicPr>
          <p:cNvPr id="6" name="Picture 5" descr="Screen Shot 2015-07-17 at 12.32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2" y="2188663"/>
            <a:ext cx="7366000" cy="419100"/>
          </a:xfrm>
          <a:prstGeom prst="rect">
            <a:avLst/>
          </a:prstGeom>
        </p:spPr>
      </p:pic>
      <p:pic>
        <p:nvPicPr>
          <p:cNvPr id="8" name="Picture 7" descr="Screen Shot 2015-07-17 at 12.3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2" y="2890067"/>
            <a:ext cx="40259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Create a new repository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Create a new directory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Open it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Execute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Status of the project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3" name="Picture 2" descr="Screen Shot 2015-07-17 at 12.1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21" y="3154378"/>
            <a:ext cx="5880100" cy="457200"/>
          </a:xfrm>
          <a:prstGeom prst="rect">
            <a:avLst/>
          </a:prstGeom>
        </p:spPr>
      </p:pic>
      <p:pic>
        <p:nvPicPr>
          <p:cNvPr id="4" name="Picture 3" descr="Screen Shot 2015-07-17 at 12.26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40" y="4830763"/>
            <a:ext cx="5765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Clone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Create a working copy from remote server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6" name="Picture 5" descr="Screen Shot 2015-07-17 at 12.2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21" y="2866897"/>
            <a:ext cx="6883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Uncommitted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3" name="Picture 2" descr="Screen Shot 2015-07-17 at 12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23" y="2525793"/>
            <a:ext cx="6845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20972"/>
            <a:ext cx="7620000" cy="49051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Workflow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Working Directory -  Actual Files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Index – Staging Area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Head – Commit Pointer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pic>
        <p:nvPicPr>
          <p:cNvPr id="4" name="Picture 3" descr="Screen Shot 2015-07-17 at 12.4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04" y="2984667"/>
            <a:ext cx="6724405" cy="28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3">
      <a:dk1>
        <a:srgbClr val="000000"/>
      </a:dk1>
      <a:lt1>
        <a:srgbClr val="FFFFFF"/>
      </a:lt1>
      <a:dk2>
        <a:srgbClr val="B62227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4E0000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>
    <a:lnDef>
      <a:spPr>
        <a:ln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6659</TotalTime>
  <Words>822</Words>
  <Application>Microsoft Macintosh PowerPoint</Application>
  <PresentationFormat>On-screen Show (4:3)</PresentationFormat>
  <Paragraphs>316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Wingdings</vt:lpstr>
      <vt:lpstr>Essential</vt:lpstr>
      <vt:lpstr>Data Science</vt:lpstr>
      <vt:lpstr>Git</vt:lpstr>
      <vt:lpstr>Git Setup</vt:lpstr>
      <vt:lpstr>Git Setup</vt:lpstr>
      <vt:lpstr>Git Setup</vt:lpstr>
      <vt:lpstr>Git</vt:lpstr>
      <vt:lpstr>Git</vt:lpstr>
      <vt:lpstr>Git</vt:lpstr>
      <vt:lpstr>Git</vt:lpstr>
      <vt:lpstr>Git</vt:lpstr>
      <vt:lpstr>Git</vt:lpstr>
      <vt:lpstr>Git</vt:lpstr>
      <vt:lpstr>Git</vt:lpstr>
      <vt:lpstr>Git</vt:lpstr>
      <vt:lpstr>Git</vt:lpstr>
      <vt:lpstr>Git</vt:lpstr>
      <vt:lpstr>Git</vt:lpstr>
      <vt:lpstr>Pip</vt:lpstr>
      <vt:lpstr>Virtual Environment</vt:lpstr>
      <vt:lpstr>Virtual Environment</vt:lpstr>
      <vt:lpstr>Virtual Environment</vt:lpstr>
      <vt:lpstr>Setup</vt:lpstr>
      <vt:lpstr>Python</vt:lpstr>
      <vt:lpstr>IPython</vt:lpstr>
      <vt:lpstr>Ipython Notebook</vt:lpstr>
      <vt:lpstr>Ipython Notebook</vt:lpstr>
      <vt:lpstr>Current Setup</vt:lpstr>
    </vt:vector>
  </TitlesOfParts>
  <Company>Social Science Research Center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Somya Mohanty</dc:creator>
  <cp:lastModifiedBy>Somya D Mohanty</cp:lastModifiedBy>
  <cp:revision>64</cp:revision>
  <dcterms:created xsi:type="dcterms:W3CDTF">2015-06-20T04:01:25Z</dcterms:created>
  <dcterms:modified xsi:type="dcterms:W3CDTF">2017-08-08T14:15:20Z</dcterms:modified>
</cp:coreProperties>
</file>